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89E5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2"/>
  </p:normalViewPr>
  <p:slideViewPr>
    <p:cSldViewPr snapToGrid="0" snapToObjects="1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8" d="100"/>
          <a:sy n="118" d="100"/>
        </p:scale>
        <p:origin x="50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4601E1D-FA2F-6147-128C-10C4008928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C6FBC-BBE9-F89C-B951-5A204A7D70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7BF33-505E-468B-A9DC-4824FF8E4927}" type="datetime1">
              <a:rPr lang="en-GB" smtClean="0"/>
              <a:t>23/08/2024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0B9EF-68F6-E31C-6555-A0FA66F109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D59EA1-0EEE-8C0A-245C-54A58DDE53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F8785-3D92-44A9-96D7-AAA88600758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223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7B12-9137-45C8-937B-0460ABB6582B}" type="datetime1">
              <a:rPr lang="en-GB" noProof="0" smtClean="0"/>
              <a:t>23/08/2024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C0C2C40-CB1C-4820-9151-EC51EC2E7E0F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3105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0C2C40-CB1C-4820-9151-EC51EC2E7E0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197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974584-F7C5-6440-926F-F6A9781D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7552916" cy="2130561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66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8" name="Picture 7" descr="Graphical user interface&#10;&#10;Description automatically generated">
            <a:extLst>
              <a:ext uri="{FF2B5EF4-FFF2-40B4-BE49-F238E27FC236}">
                <a16:creationId xmlns:a16="http://schemas.microsoft.com/office/drawing/2014/main" id="{D7436C2F-09FF-014A-84CC-E0A18AFE2C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3792" y="138819"/>
            <a:ext cx="2369315" cy="867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20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89423-CD2E-4FE4-A0A5-BF1DF9A8B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21021-E600-4985-9CB7-C91662580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F65E1-9312-40C9-B537-2EF2373A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F5C2A5-515A-4E5D-8A7A-5BFF3647C5B8}" type="datetime1">
              <a:rPr lang="en-GB" noProof="0" smtClean="0"/>
              <a:t>23/08/2024</a:t>
            </a:fld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7D5D2-711E-4128-B02F-A2F5F3B7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A264A-3B0E-4789-8D33-E3B8BB42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F44216D-285E-4743-ADC0-F517FFC7669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6706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5CD398-88C4-4D5A-B800-669821089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AE657-6D14-4EC6-AF23-3733CA7EC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3624-5ED1-471D-B870-97A86379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D32596-5655-4EBC-BA7D-2ACABBBFBB2D}" type="datetime1">
              <a:rPr lang="en-GB" noProof="0" smtClean="0"/>
              <a:t>23/08/2024</a:t>
            </a:fld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089F5-C44A-423E-A411-0170507E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2F323-E5A0-4612-B41A-6BBC2FFF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F44216D-285E-4743-ADC0-F517FFC7669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5623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A72F24-C2F4-A848-9526-6DDE303230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44500" y="1460500"/>
            <a:ext cx="5327904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defRPr lang="en-US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noProof="0"/>
              <a:t>Click to edit Master text styles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noProof="0"/>
              <a:t>Second level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noProof="0"/>
              <a:t>Third level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noProof="0"/>
              <a:t>Fourth level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B5A9DDA-5C61-C94F-9C1E-F412423AF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E999E64-FCDE-483F-BBF2-F197E2D1900F}" type="datetime1">
              <a:rPr lang="en-GB" noProof="0" smtClean="0"/>
              <a:t>23/08/2024</a:t>
            </a:fld>
            <a:endParaRPr lang="en-GB" noProof="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B9CE1BE-CD51-BD42-A659-2F084EB57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2707C4E-5419-8141-80B3-E4B112655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D362EF-E079-514F-814C-6085176CA7AD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AC75DAD-32BC-CC41-8DF4-9E68DB31C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6217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EAB2A1-27FC-7D46-BBF1-72410CED55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0596" y="2560320"/>
            <a:ext cx="94457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noProof="0"/>
              <a:t>Click to edit Master text styles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noProof="0"/>
              <a:t>Second level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noProof="0"/>
              <a:t>Third level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noProof="0"/>
              <a:t>Fourth level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noProof="0"/>
              <a:t>Fifth level</a:t>
            </a:r>
            <a:endParaRPr lang="en-GB" noProof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70A3AA-4210-FB4E-9790-9D6891AFF655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28B6F196-1924-E341-B33B-77AEF4A87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3648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E2BF-67D0-421C-B0EA-C2FDA38E9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459D-4DBB-4B08-B28E-38CB29459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  <a:prstGeom prst="rect">
            <a:avLst/>
          </a:prstGeo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D5826-9D5D-45F7-9039-C95938735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  <a:prstGeom prst="rect">
            <a:avLst/>
          </a:prstGeo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35230-6E6B-4AE2-A238-476A2293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E0BE474-E25C-491E-888F-43394E6FF997}" type="datetime1">
              <a:rPr lang="en-GB" noProof="0" smtClean="0"/>
              <a:t>23/08/2024</a:t>
            </a:fld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C195B-3566-4F5A-8A17-C0D96E0D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64FFA-F5D7-4974-90D5-37C1E4F5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F44216D-285E-4743-ADC0-F517FFC7669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8401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3013-51BB-4A17-B3BD-969427C6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5D238-163E-4CA0-8D72-013A528AF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4BFD3-F57E-442B-B0D6-44B28B98A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C678E-A9F6-402F-AB68-0001BA3C2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  <a:prstGeom prst="rect">
            <a:avLst/>
          </a:prstGeom>
        </p:spPr>
        <p:txBody>
          <a:bodyPr rtlCol="0"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C1CE1F-0133-4A8E-9510-3927C275A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 rtlCol="0"/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812791-1A66-47A2-B8AB-CF2C8494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5C96CD-19B3-4E88-8D21-DE46A00372CB}" type="datetime1">
              <a:rPr lang="en-GB" noProof="0" smtClean="0"/>
              <a:t>23/08/2024</a:t>
            </a:fld>
            <a:endParaRPr lang="en-GB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3D370-BE25-4CF9-8D18-A8B0D628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FF9EFB-2082-4B18-8532-2E058DF9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F44216D-285E-4743-ADC0-F517FFC7669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32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A482C-C319-43FD-93FF-980D21E2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3A496-9194-4AF3-A700-304E648B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F48E3A-C575-406C-B1C4-E5540B3BA861}" type="datetime1">
              <a:rPr lang="en-GB" noProof="0" smtClean="0"/>
              <a:t>23/08/2024</a:t>
            </a:fld>
            <a:endParaRPr lang="en-GB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3CEB3-10DB-4C6B-B786-6EA61FEA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A844B-2D32-4E86-8B10-61DBDBE5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F44216D-285E-4743-ADC0-F517FFC7669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8374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1782B-EB6A-4988-856E-D6637A15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B3B418-3868-49D9-BDCF-DF3D5D04FA88}" type="datetime1">
              <a:rPr lang="en-GB" noProof="0" smtClean="0"/>
              <a:t>23/08/2024</a:t>
            </a:fld>
            <a:endParaRPr lang="en-GB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005B5-4499-443A-AEC7-4504692A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E9E49-7000-42FC-9389-8FC847AA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F44216D-285E-4743-ADC0-F517FFC7669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8306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EFE04-76D2-4EE9-82B4-6CF8BDAEF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215A4-C64A-4FDE-8E67-809F9ECFC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99654-FEE0-4F7C-9F7E-E61364191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672D7-560C-46F5-B38A-5864AF61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67B723-8284-48D0-9F7E-0BA6F79D9726}" type="datetime1">
              <a:rPr lang="en-GB" noProof="0" smtClean="0"/>
              <a:t>23/08/2024</a:t>
            </a:fld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33971-AB39-461C-BCDD-6F82E9DF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7803C-62B5-41B0-9BE1-73F066620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F44216D-285E-4743-ADC0-F517FFC7669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083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523E-938F-438E-ACC4-357650D6A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C72DA9-4F67-4E76-B94A-2A066F0CC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pPr rt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2FDD4-868B-425C-9784-E80DB7C01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53192-BC34-458B-84D8-10413109E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750909-5E8B-4B08-8C42-EFF3E9ADC258}" type="datetime1">
              <a:rPr lang="en-GB" noProof="0" smtClean="0"/>
              <a:t>23/08/2024</a:t>
            </a:fld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140DD-DF78-4ACA-994A-2C80E820B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55A00-460B-4060-8FC4-6AE015CD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F44216D-285E-4743-ADC0-F517FFC7669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4278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8DD69-FB8A-4188-BFE4-CBF509E5E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15C50-137C-4155-8543-556E7E213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6A1DE-66DD-40F1-896C-01B693106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42A8DF3-4A8E-4235-8888-B335B9C259E8}" type="datetime1">
              <a:rPr lang="en-GB" noProof="0" smtClean="0"/>
              <a:t>23/08/2024</a:t>
            </a:fld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912B1-2F8B-49C2-9253-FDAAEF5D9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3CF23-BB91-472C-8560-11C5F5282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5F44216D-285E-4743-ADC0-F517FFC76697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8291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Straight Connector 58" descr="straight line">
            <a:extLst>
              <a:ext uri="{FF2B5EF4-FFF2-40B4-BE49-F238E27FC236}">
                <a16:creationId xmlns:a16="http://schemas.microsoft.com/office/drawing/2014/main" id="{08A55832-B73A-0349-BEE0-DF570483DF30}"/>
              </a:ext>
            </a:extLst>
          </p:cNvPr>
          <p:cNvCxnSpPr>
            <a:cxnSpLocks/>
          </p:cNvCxnSpPr>
          <p:nvPr/>
        </p:nvCxnSpPr>
        <p:spPr>
          <a:xfrm flipH="1" flipV="1">
            <a:off x="8240940" y="2891014"/>
            <a:ext cx="252079" cy="746356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FE7E940F-6D6B-4FE5-8CA2-E8AE96D30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4843"/>
            <a:ext cx="9146972" cy="640080"/>
          </a:xfrm>
        </p:spPr>
        <p:txBody>
          <a:bodyPr rtlCol="0"/>
          <a:lstStyle/>
          <a:p>
            <a:pPr rtl="0"/>
            <a:r>
              <a:rPr lang="en-GB" b="1" dirty="0">
                <a:latin typeface="Segoe UI Semibold" panose="020B0502040204020203" pitchFamily="34" charset="0"/>
                <a:cs typeface="Segoe UI Semibold" panose="020B0502040204020203" pitchFamily="34" charset="0"/>
              </a:rPr>
              <a:t>Milton Primary – Priorities 2024/25</a:t>
            </a:r>
            <a:endParaRPr lang="en-GB" b="1" dirty="0">
              <a:solidFill>
                <a:schemeClr val="bg2">
                  <a:lumMod val="50000"/>
                </a:schemeClr>
              </a:solidFill>
              <a:latin typeface="Segoe UI Semibold" panose="020B0502040204020203" pitchFamily="34" charset="0"/>
              <a:cs typeface="Segoe UI Semibold" panose="020B0502040204020203" pitchFamily="34" charset="0"/>
            </a:endParaRPr>
          </a:p>
        </p:txBody>
      </p:sp>
      <p:cxnSp>
        <p:nvCxnSpPr>
          <p:cNvPr id="6" name="Straight Connector 5" descr="straight line">
            <a:extLst>
              <a:ext uri="{FF2B5EF4-FFF2-40B4-BE49-F238E27FC236}">
                <a16:creationId xmlns:a16="http://schemas.microsoft.com/office/drawing/2014/main" id="{BB3D7D1F-9F99-6544-A2AB-9D8FB2A9BC00}"/>
              </a:ext>
            </a:extLst>
          </p:cNvPr>
          <p:cNvCxnSpPr>
            <a:cxnSpLocks/>
          </p:cNvCxnSpPr>
          <p:nvPr/>
        </p:nvCxnSpPr>
        <p:spPr>
          <a:xfrm flipH="1" flipV="1">
            <a:off x="4791014" y="2474048"/>
            <a:ext cx="865892" cy="61810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 descr="straight line">
            <a:extLst>
              <a:ext uri="{FF2B5EF4-FFF2-40B4-BE49-F238E27FC236}">
                <a16:creationId xmlns:a16="http://schemas.microsoft.com/office/drawing/2014/main" id="{FF161E3F-5F97-2145-A359-06236E6F1A17}"/>
              </a:ext>
            </a:extLst>
          </p:cNvPr>
          <p:cNvCxnSpPr>
            <a:cxnSpLocks/>
          </p:cNvCxnSpPr>
          <p:nvPr/>
        </p:nvCxnSpPr>
        <p:spPr>
          <a:xfrm flipH="1">
            <a:off x="5236999" y="4013853"/>
            <a:ext cx="1023302" cy="70875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 descr="straight line">
            <a:extLst>
              <a:ext uri="{FF2B5EF4-FFF2-40B4-BE49-F238E27FC236}">
                <a16:creationId xmlns:a16="http://schemas.microsoft.com/office/drawing/2014/main" id="{75E1E8CB-9A55-1840-BD17-1FF20155D259}"/>
              </a:ext>
            </a:extLst>
          </p:cNvPr>
          <p:cNvCxnSpPr>
            <a:cxnSpLocks/>
          </p:cNvCxnSpPr>
          <p:nvPr/>
        </p:nvCxnSpPr>
        <p:spPr>
          <a:xfrm>
            <a:off x="5941119" y="4279336"/>
            <a:ext cx="1211935" cy="75036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 descr="straight line">
            <a:extLst>
              <a:ext uri="{FF2B5EF4-FFF2-40B4-BE49-F238E27FC236}">
                <a16:creationId xmlns:a16="http://schemas.microsoft.com/office/drawing/2014/main" id="{CAAA0540-EB2B-7C4E-B6FD-3D2E940A5CBD}"/>
              </a:ext>
            </a:extLst>
          </p:cNvPr>
          <p:cNvCxnSpPr>
            <a:cxnSpLocks/>
          </p:cNvCxnSpPr>
          <p:nvPr/>
        </p:nvCxnSpPr>
        <p:spPr>
          <a:xfrm flipH="1">
            <a:off x="6537701" y="2531406"/>
            <a:ext cx="611786" cy="44565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 descr="straight line">
            <a:extLst>
              <a:ext uri="{FF2B5EF4-FFF2-40B4-BE49-F238E27FC236}">
                <a16:creationId xmlns:a16="http://schemas.microsoft.com/office/drawing/2014/main" id="{C3A84B38-3D70-B74D-A3C8-E8C86A229730}"/>
              </a:ext>
            </a:extLst>
          </p:cNvPr>
          <p:cNvCxnSpPr>
            <a:cxnSpLocks/>
          </p:cNvCxnSpPr>
          <p:nvPr/>
        </p:nvCxnSpPr>
        <p:spPr>
          <a:xfrm flipV="1">
            <a:off x="2668208" y="5438866"/>
            <a:ext cx="1543718" cy="441273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 descr="straight line">
            <a:extLst>
              <a:ext uri="{FF2B5EF4-FFF2-40B4-BE49-F238E27FC236}">
                <a16:creationId xmlns:a16="http://schemas.microsoft.com/office/drawing/2014/main" id="{F55FD9E5-8DE2-0347-9277-EAA0E4698685}"/>
              </a:ext>
            </a:extLst>
          </p:cNvPr>
          <p:cNvCxnSpPr>
            <a:cxnSpLocks/>
          </p:cNvCxnSpPr>
          <p:nvPr/>
        </p:nvCxnSpPr>
        <p:spPr>
          <a:xfrm>
            <a:off x="3225347" y="4821952"/>
            <a:ext cx="742920" cy="326322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 descr="straight line">
            <a:extLst>
              <a:ext uri="{FF2B5EF4-FFF2-40B4-BE49-F238E27FC236}">
                <a16:creationId xmlns:a16="http://schemas.microsoft.com/office/drawing/2014/main" id="{60BC2FCC-293B-6C4A-99A5-DD35930F4539}"/>
              </a:ext>
            </a:extLst>
          </p:cNvPr>
          <p:cNvCxnSpPr>
            <a:cxnSpLocks/>
          </p:cNvCxnSpPr>
          <p:nvPr/>
        </p:nvCxnSpPr>
        <p:spPr>
          <a:xfrm>
            <a:off x="2986002" y="2100358"/>
            <a:ext cx="1076951" cy="331757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 descr="straight line">
            <a:extLst>
              <a:ext uri="{FF2B5EF4-FFF2-40B4-BE49-F238E27FC236}">
                <a16:creationId xmlns:a16="http://schemas.microsoft.com/office/drawing/2014/main" id="{9160F3BD-25E5-4B40-B0E8-AAF8665EDB86}"/>
              </a:ext>
            </a:extLst>
          </p:cNvPr>
          <p:cNvCxnSpPr>
            <a:cxnSpLocks/>
          </p:cNvCxnSpPr>
          <p:nvPr/>
        </p:nvCxnSpPr>
        <p:spPr>
          <a:xfrm flipV="1">
            <a:off x="2118762" y="2640750"/>
            <a:ext cx="1851378" cy="723596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 descr="straight line">
            <a:extLst>
              <a:ext uri="{FF2B5EF4-FFF2-40B4-BE49-F238E27FC236}">
                <a16:creationId xmlns:a16="http://schemas.microsoft.com/office/drawing/2014/main" id="{453F2895-73F9-1B43-A821-7AF60AD81C5E}"/>
              </a:ext>
            </a:extLst>
          </p:cNvPr>
          <p:cNvCxnSpPr>
            <a:cxnSpLocks/>
          </p:cNvCxnSpPr>
          <p:nvPr/>
        </p:nvCxnSpPr>
        <p:spPr>
          <a:xfrm flipH="1">
            <a:off x="8275791" y="2039304"/>
            <a:ext cx="1808799" cy="39281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 descr="straight line">
            <a:extLst>
              <a:ext uri="{FF2B5EF4-FFF2-40B4-BE49-F238E27FC236}">
                <a16:creationId xmlns:a16="http://schemas.microsoft.com/office/drawing/2014/main" id="{16881FA3-57E1-7047-A9D0-BBB18E1F17FC}"/>
              </a:ext>
            </a:extLst>
          </p:cNvPr>
          <p:cNvCxnSpPr>
            <a:cxnSpLocks/>
          </p:cNvCxnSpPr>
          <p:nvPr/>
        </p:nvCxnSpPr>
        <p:spPr>
          <a:xfrm flipH="1" flipV="1">
            <a:off x="8227283" y="2523602"/>
            <a:ext cx="2141062" cy="56555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 descr="straight line">
            <a:extLst>
              <a:ext uri="{FF2B5EF4-FFF2-40B4-BE49-F238E27FC236}">
                <a16:creationId xmlns:a16="http://schemas.microsoft.com/office/drawing/2014/main" id="{CD049ECD-6305-2243-A1AE-ECD535FFABCE}"/>
              </a:ext>
            </a:extLst>
          </p:cNvPr>
          <p:cNvCxnSpPr>
            <a:cxnSpLocks/>
            <a:endCxn id="40" idx="6"/>
          </p:cNvCxnSpPr>
          <p:nvPr/>
        </p:nvCxnSpPr>
        <p:spPr>
          <a:xfrm flipH="1">
            <a:off x="8521087" y="5007808"/>
            <a:ext cx="2020374" cy="196345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 descr="straight line">
            <a:extLst>
              <a:ext uri="{FF2B5EF4-FFF2-40B4-BE49-F238E27FC236}">
                <a16:creationId xmlns:a16="http://schemas.microsoft.com/office/drawing/2014/main" id="{B44A1FD7-E9EF-0144-B1AB-CE93F8C903E0}"/>
              </a:ext>
            </a:extLst>
          </p:cNvPr>
          <p:cNvCxnSpPr>
            <a:cxnSpLocks/>
          </p:cNvCxnSpPr>
          <p:nvPr/>
        </p:nvCxnSpPr>
        <p:spPr>
          <a:xfrm flipH="1" flipV="1">
            <a:off x="8129063" y="5215707"/>
            <a:ext cx="623442" cy="516023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C03EAFB-FBF3-D94D-90FB-35CA892A2228}"/>
              </a:ext>
            </a:extLst>
          </p:cNvPr>
          <p:cNvSpPr txBox="1"/>
          <p:nvPr/>
        </p:nvSpPr>
        <p:spPr>
          <a:xfrm>
            <a:off x="3733652" y="1328128"/>
            <a:ext cx="1733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GB" b="1" u="sng" dirty="0">
                <a:latin typeface="Posterama" panose="020B0504020200020000" pitchFamily="34" charset="0"/>
                <a:cs typeface="Posterama" panose="020B0504020200020000" pitchFamily="34" charset="0"/>
              </a:rPr>
              <a:t>Priority 4 &amp; 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276233-08ED-DE47-96B6-C094BAB275A4}"/>
              </a:ext>
            </a:extLst>
          </p:cNvPr>
          <p:cNvSpPr txBox="1"/>
          <p:nvPr/>
        </p:nvSpPr>
        <p:spPr>
          <a:xfrm>
            <a:off x="7042005" y="1322193"/>
            <a:ext cx="160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GB" b="1" u="sng" dirty="0">
                <a:latin typeface="Posterama" panose="020B0504020200020000" pitchFamily="34" charset="0"/>
                <a:cs typeface="Posterama" panose="020B0504020200020000" pitchFamily="34" charset="0"/>
              </a:rPr>
              <a:t>Priority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2E1B93-579B-4B4B-94A2-66B177C30C35}"/>
              </a:ext>
            </a:extLst>
          </p:cNvPr>
          <p:cNvSpPr txBox="1"/>
          <p:nvPr/>
        </p:nvSpPr>
        <p:spPr>
          <a:xfrm>
            <a:off x="7149487" y="5839217"/>
            <a:ext cx="1607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Posterama" panose="020B0504020200020000" pitchFamily="34" charset="0"/>
                <a:cs typeface="Posterama" panose="020B0504020200020000" pitchFamily="34" charset="0"/>
              </a:rPr>
              <a:t>Priority 2</a:t>
            </a:r>
          </a:p>
          <a:p>
            <a:pPr algn="ctr" rtl="0"/>
            <a:endParaRPr lang="en-GB" dirty="0">
              <a:latin typeface="Posterama" panose="020B0504020200020000" pitchFamily="34" charset="0"/>
              <a:cs typeface="Posterama" panose="020B0504020200020000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9BB7D8F-8EA6-D649-AB3E-8C89F61C7FFB}"/>
              </a:ext>
            </a:extLst>
          </p:cNvPr>
          <p:cNvSpPr txBox="1"/>
          <p:nvPr/>
        </p:nvSpPr>
        <p:spPr>
          <a:xfrm>
            <a:off x="3848200" y="5743343"/>
            <a:ext cx="160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GB" b="1" u="sng" dirty="0">
                <a:latin typeface="Posterama" panose="020B0504020200020000" pitchFamily="34" charset="0"/>
                <a:cs typeface="Posterama" panose="020B0504020200020000" pitchFamily="34" charset="0"/>
              </a:rPr>
              <a:t>Priority 3</a:t>
            </a:r>
          </a:p>
        </p:txBody>
      </p:sp>
      <p:sp>
        <p:nvSpPr>
          <p:cNvPr id="33" name="Oval 32" descr="oval shape">
            <a:extLst>
              <a:ext uri="{FF2B5EF4-FFF2-40B4-BE49-F238E27FC236}">
                <a16:creationId xmlns:a16="http://schemas.microsoft.com/office/drawing/2014/main" id="{FC89EC71-2C1C-2749-944B-43F9DDD0178E}"/>
              </a:ext>
            </a:extLst>
          </p:cNvPr>
          <p:cNvSpPr>
            <a:spLocks noChangeAspect="1"/>
          </p:cNvSpPr>
          <p:nvPr/>
        </p:nvSpPr>
        <p:spPr>
          <a:xfrm>
            <a:off x="2049488" y="1413271"/>
            <a:ext cx="1177732" cy="1177732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solidFill>
              <a:srgbClr val="E889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900" dirty="0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Skills Framework</a:t>
            </a:r>
          </a:p>
        </p:txBody>
      </p:sp>
      <p:sp>
        <p:nvSpPr>
          <p:cNvPr id="34" name="Oval 33" descr="oval shape">
            <a:extLst>
              <a:ext uri="{FF2B5EF4-FFF2-40B4-BE49-F238E27FC236}">
                <a16:creationId xmlns:a16="http://schemas.microsoft.com/office/drawing/2014/main" id="{A57BD9B6-D0BA-7F41-8726-F88C61892631}"/>
              </a:ext>
            </a:extLst>
          </p:cNvPr>
          <p:cNvSpPr>
            <a:spLocks noChangeAspect="1"/>
          </p:cNvSpPr>
          <p:nvPr/>
        </p:nvSpPr>
        <p:spPr>
          <a:xfrm>
            <a:off x="1301701" y="2876580"/>
            <a:ext cx="1036234" cy="1036234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solidFill>
              <a:srgbClr val="E889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900" dirty="0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Inclusion ‘The Circle</a:t>
            </a:r>
            <a:r>
              <a:rPr lang="en-GB" sz="1400" dirty="0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’</a:t>
            </a:r>
          </a:p>
        </p:txBody>
      </p:sp>
      <p:sp>
        <p:nvSpPr>
          <p:cNvPr id="35" name="Oval 34" descr="oval shape">
            <a:extLst>
              <a:ext uri="{FF2B5EF4-FFF2-40B4-BE49-F238E27FC236}">
                <a16:creationId xmlns:a16="http://schemas.microsoft.com/office/drawing/2014/main" id="{6CF459CB-7500-4D4F-912E-DD650809CCEE}"/>
              </a:ext>
            </a:extLst>
          </p:cNvPr>
          <p:cNvSpPr>
            <a:spLocks noChangeAspect="1"/>
          </p:cNvSpPr>
          <p:nvPr/>
        </p:nvSpPr>
        <p:spPr>
          <a:xfrm>
            <a:off x="1814194" y="5477669"/>
            <a:ext cx="1002374" cy="1002374"/>
          </a:xfrm>
          <a:prstGeom prst="ellipse">
            <a:avLst/>
          </a:prstGeom>
          <a:solidFill>
            <a:srgbClr val="FF9900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900" dirty="0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The ‘Balanced Reader’ training</a:t>
            </a:r>
            <a:r>
              <a:rPr lang="en-GB" sz="1400" dirty="0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. </a:t>
            </a:r>
          </a:p>
        </p:txBody>
      </p:sp>
      <p:sp>
        <p:nvSpPr>
          <p:cNvPr id="36" name="Oval 35" descr="oval shape">
            <a:extLst>
              <a:ext uri="{FF2B5EF4-FFF2-40B4-BE49-F238E27FC236}">
                <a16:creationId xmlns:a16="http://schemas.microsoft.com/office/drawing/2014/main" id="{5E955AE7-4056-2047-B369-89376D6640C0}"/>
              </a:ext>
            </a:extLst>
          </p:cNvPr>
          <p:cNvSpPr>
            <a:spLocks noChangeAspect="1"/>
          </p:cNvSpPr>
          <p:nvPr/>
        </p:nvSpPr>
        <p:spPr>
          <a:xfrm>
            <a:off x="2225800" y="4107870"/>
            <a:ext cx="1078133" cy="1078133"/>
          </a:xfrm>
          <a:prstGeom prst="ellipse">
            <a:avLst/>
          </a:prstGeom>
          <a:solidFill>
            <a:srgbClr val="FF99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900" dirty="0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PM Reading</a:t>
            </a:r>
          </a:p>
        </p:txBody>
      </p:sp>
      <p:sp>
        <p:nvSpPr>
          <p:cNvPr id="37" name="Oval 36" descr="oval shape">
            <a:extLst>
              <a:ext uri="{FF2B5EF4-FFF2-40B4-BE49-F238E27FC236}">
                <a16:creationId xmlns:a16="http://schemas.microsoft.com/office/drawing/2014/main" id="{B3F8555D-CB6E-2844-BFD7-0286B672D707}"/>
              </a:ext>
            </a:extLst>
          </p:cNvPr>
          <p:cNvSpPr>
            <a:spLocks noChangeAspect="1"/>
          </p:cNvSpPr>
          <p:nvPr/>
        </p:nvSpPr>
        <p:spPr>
          <a:xfrm>
            <a:off x="10079225" y="4596244"/>
            <a:ext cx="1063259" cy="1063259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900" dirty="0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Interactive approach.</a:t>
            </a:r>
          </a:p>
        </p:txBody>
      </p:sp>
      <p:sp>
        <p:nvSpPr>
          <p:cNvPr id="38" name="Oval 37" descr="oval shape">
            <a:extLst>
              <a:ext uri="{FF2B5EF4-FFF2-40B4-BE49-F238E27FC236}">
                <a16:creationId xmlns:a16="http://schemas.microsoft.com/office/drawing/2014/main" id="{D66AFE90-EB93-FC49-BFC9-C8F420C586E9}"/>
              </a:ext>
            </a:extLst>
          </p:cNvPr>
          <p:cNvSpPr>
            <a:spLocks noChangeAspect="1"/>
          </p:cNvSpPr>
          <p:nvPr/>
        </p:nvSpPr>
        <p:spPr>
          <a:xfrm>
            <a:off x="8700229" y="5311640"/>
            <a:ext cx="1232738" cy="1232738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900" dirty="0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Multi-sensory for all learners.</a:t>
            </a:r>
          </a:p>
        </p:txBody>
      </p:sp>
      <p:sp>
        <p:nvSpPr>
          <p:cNvPr id="42" name="Oval 41" descr="oval shape">
            <a:extLst>
              <a:ext uri="{FF2B5EF4-FFF2-40B4-BE49-F238E27FC236}">
                <a16:creationId xmlns:a16="http://schemas.microsoft.com/office/drawing/2014/main" id="{DFFA2471-0261-6F43-B090-962BEAD73189}"/>
              </a:ext>
            </a:extLst>
          </p:cNvPr>
          <p:cNvSpPr>
            <a:spLocks noChangeAspect="1"/>
          </p:cNvSpPr>
          <p:nvPr/>
        </p:nvSpPr>
        <p:spPr>
          <a:xfrm>
            <a:off x="10346817" y="2556920"/>
            <a:ext cx="1047281" cy="1047281"/>
          </a:xfrm>
          <a:prstGeom prst="ellipse">
            <a:avLst/>
          </a:prstGeom>
          <a:solidFill>
            <a:srgbClr val="00B0F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800" dirty="0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Raise attainment in writing</a:t>
            </a:r>
          </a:p>
        </p:txBody>
      </p:sp>
      <p:sp>
        <p:nvSpPr>
          <p:cNvPr id="43" name="Oval 42" descr="oval shape">
            <a:extLst>
              <a:ext uri="{FF2B5EF4-FFF2-40B4-BE49-F238E27FC236}">
                <a16:creationId xmlns:a16="http://schemas.microsoft.com/office/drawing/2014/main" id="{E6AE1701-8A12-5748-8A0E-34D25955041F}"/>
              </a:ext>
            </a:extLst>
          </p:cNvPr>
          <p:cNvSpPr>
            <a:spLocks noChangeAspect="1"/>
          </p:cNvSpPr>
          <p:nvPr/>
        </p:nvSpPr>
        <p:spPr>
          <a:xfrm>
            <a:off x="9316598" y="1254227"/>
            <a:ext cx="1187200" cy="1187200"/>
          </a:xfrm>
          <a:prstGeom prst="ellipse">
            <a:avLst/>
          </a:prstGeom>
          <a:solidFill>
            <a:srgbClr val="00B0F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800" dirty="0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Use National benchmarks to improve teacher confidence.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551440A-38A1-CF46-BC56-9717612E78DF}"/>
              </a:ext>
            </a:extLst>
          </p:cNvPr>
          <p:cNvSpPr>
            <a:spLocks noChangeAspect="1"/>
          </p:cNvSpPr>
          <p:nvPr/>
        </p:nvSpPr>
        <p:spPr>
          <a:xfrm>
            <a:off x="7149487" y="4518353"/>
            <a:ext cx="1371600" cy="1371600"/>
          </a:xfrm>
          <a:prstGeom prst="ellipse">
            <a:avLst/>
          </a:prstGeom>
          <a:solidFill>
            <a:srgbClr val="92D050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 rtl="0"/>
            <a:endParaRPr lang="en-GB" sz="1400" dirty="0"/>
          </a:p>
          <a:p>
            <a:pPr algn="ctr" rtl="0"/>
            <a:r>
              <a:rPr lang="en-GB" sz="1400" dirty="0"/>
              <a:t>Spelling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B2B36E5-25D5-6648-A4B0-1844A83199E5}"/>
              </a:ext>
            </a:extLst>
          </p:cNvPr>
          <p:cNvSpPr>
            <a:spLocks noChangeAspect="1"/>
          </p:cNvSpPr>
          <p:nvPr/>
        </p:nvSpPr>
        <p:spPr>
          <a:xfrm>
            <a:off x="7156857" y="1664274"/>
            <a:ext cx="1397867" cy="1397867"/>
          </a:xfrm>
          <a:prstGeom prst="ellipse">
            <a:avLst/>
          </a:prstGeom>
          <a:solidFill>
            <a:srgbClr val="00B0F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 rtl="0"/>
            <a:endParaRPr lang="en-GB" sz="1400" dirty="0"/>
          </a:p>
          <a:p>
            <a:pPr algn="ctr" rtl="0"/>
            <a:r>
              <a:rPr lang="en-GB" sz="1400" dirty="0"/>
              <a:t>Benchmarks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59AF8AE-644B-F145-BE68-9CACB0EEFBD9}"/>
              </a:ext>
            </a:extLst>
          </p:cNvPr>
          <p:cNvSpPr/>
          <p:nvPr/>
        </p:nvSpPr>
        <p:spPr>
          <a:xfrm>
            <a:off x="3816663" y="1691524"/>
            <a:ext cx="1371600" cy="13716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38100">
            <a:solidFill>
              <a:srgbClr val="E889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 rtl="0"/>
            <a:r>
              <a:rPr lang="en-GB" dirty="0"/>
              <a:t>LC Priorities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D72CC41-B639-5345-8EA2-4D63B0006586}"/>
              </a:ext>
            </a:extLst>
          </p:cNvPr>
          <p:cNvSpPr>
            <a:spLocks noChangeAspect="1"/>
          </p:cNvSpPr>
          <p:nvPr/>
        </p:nvSpPr>
        <p:spPr>
          <a:xfrm>
            <a:off x="3927198" y="4307081"/>
            <a:ext cx="1371600" cy="1371600"/>
          </a:xfrm>
          <a:prstGeom prst="ellipse">
            <a:avLst/>
          </a:prstGeom>
          <a:solidFill>
            <a:srgbClr val="FF99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 rtl="0"/>
            <a:endParaRPr lang="en-GB" dirty="0"/>
          </a:p>
          <a:p>
            <a:pPr algn="ctr" rtl="0"/>
            <a:r>
              <a:rPr lang="en-GB" dirty="0"/>
              <a:t> Reading</a:t>
            </a:r>
          </a:p>
        </p:txBody>
      </p:sp>
      <p:sp>
        <p:nvSpPr>
          <p:cNvPr id="57" name="Oval 56" descr="oval shape">
            <a:extLst>
              <a:ext uri="{FF2B5EF4-FFF2-40B4-BE49-F238E27FC236}">
                <a16:creationId xmlns:a16="http://schemas.microsoft.com/office/drawing/2014/main" id="{4E959DED-A35A-AF4E-A641-1AB03E6BE0AA}"/>
              </a:ext>
            </a:extLst>
          </p:cNvPr>
          <p:cNvSpPr>
            <a:spLocks noChangeAspect="1"/>
          </p:cNvSpPr>
          <p:nvPr/>
        </p:nvSpPr>
        <p:spPr>
          <a:xfrm>
            <a:off x="8384605" y="3135009"/>
            <a:ext cx="1179606" cy="1179606"/>
          </a:xfrm>
          <a:prstGeom prst="ellipse">
            <a:avLst/>
          </a:prstGeom>
          <a:solidFill>
            <a:srgbClr val="00B0F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GB" sz="700" dirty="0">
                <a:solidFill>
                  <a:schemeClr val="bg1"/>
                </a:solidFill>
                <a:latin typeface="Posterama" panose="020B0504020200020000" pitchFamily="34" charset="0"/>
                <a:cs typeface="Posterama" panose="020B0504020200020000" pitchFamily="34" charset="0"/>
              </a:rPr>
              <a:t>Understanding of achievement of a level</a:t>
            </a:r>
          </a:p>
        </p:txBody>
      </p:sp>
      <p:sp>
        <p:nvSpPr>
          <p:cNvPr id="53" name="Oval 52" descr="oval shape">
            <a:extLst>
              <a:ext uri="{FF2B5EF4-FFF2-40B4-BE49-F238E27FC236}">
                <a16:creationId xmlns:a16="http://schemas.microsoft.com/office/drawing/2014/main" id="{B875FB20-B887-BB48-B4C8-877130C43C26}"/>
              </a:ext>
            </a:extLst>
          </p:cNvPr>
          <p:cNvSpPr>
            <a:spLocks noChangeAspect="1"/>
          </p:cNvSpPr>
          <p:nvPr/>
        </p:nvSpPr>
        <p:spPr>
          <a:xfrm>
            <a:off x="5467196" y="3039012"/>
            <a:ext cx="1371600" cy="1371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 rtl="0"/>
            <a:endParaRPr lang="en-GB" dirty="0"/>
          </a:p>
        </p:txBody>
      </p:sp>
      <p:pic>
        <p:nvPicPr>
          <p:cNvPr id="2" name="Picture 1" descr="A red heart with black text&#10;&#10;Description automatically generated">
            <a:extLst>
              <a:ext uri="{FF2B5EF4-FFF2-40B4-BE49-F238E27FC236}">
                <a16:creationId xmlns:a16="http://schemas.microsoft.com/office/drawing/2014/main" id="{136E9B23-1D0B-CFF4-7BBC-8E94A52C79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637" y="2979982"/>
            <a:ext cx="2254627" cy="14451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8401A22-1EC0-DFF5-A322-0FE35B2437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9505" y="183046"/>
            <a:ext cx="701650" cy="8667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7615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yslexia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D24726"/>
      </a:accent2>
      <a:accent3>
        <a:srgbClr val="9B5AC8"/>
      </a:accent3>
      <a:accent4>
        <a:srgbClr val="F0A11F"/>
      </a:accent4>
      <a:accent5>
        <a:srgbClr val="CB5BA3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3461207_TF22841449_Win32" id="{EBCD462B-83B1-4A9E-AAB3-36015C77996D}" vid="{01B0C928-270A-484D-ABAD-A9D19B50E7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2A44EB6-3BD3-4FF9-B8D1-D973C54C3E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DD0DBF-30B2-4FC6-A5E7-8374DC7180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44B501-5DE1-46D9-B449-400C46FE1425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Mind map</Template>
  <TotalTime>54</TotalTime>
  <Words>64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Posterama</vt:lpstr>
      <vt:lpstr>Segoe UI</vt:lpstr>
      <vt:lpstr>Segoe UI Semibold</vt:lpstr>
      <vt:lpstr>Office Theme</vt:lpstr>
      <vt:lpstr>Milton Primary – Priorities 2024/25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Mrs James</dc:creator>
  <cp:lastModifiedBy>Mrs James</cp:lastModifiedBy>
  <cp:revision>3</cp:revision>
  <dcterms:created xsi:type="dcterms:W3CDTF">2024-08-23T07:48:48Z</dcterms:created>
  <dcterms:modified xsi:type="dcterms:W3CDTF">2024-08-23T08:44:36Z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